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9" r:id="rId10"/>
    <p:sldId id="280" r:id="rId11"/>
    <p:sldId id="291" r:id="rId12"/>
    <p:sldId id="289" r:id="rId13"/>
    <p:sldId id="29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ltuhem.meb.k12.tr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6686" y="116380"/>
            <a:ext cx="3961224" cy="39726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Dikdörtgen 4"/>
          <p:cNvSpPr/>
          <p:nvPr/>
        </p:nvSpPr>
        <p:spPr>
          <a:xfrm>
            <a:off x="454429" y="4754572"/>
            <a:ext cx="1173757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AÇIK ÖĞRETİM </a:t>
            </a:r>
            <a:r>
              <a:rPr lang="tr-T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ORTA OKULU </a:t>
            </a:r>
          </a:p>
          <a:p>
            <a:pPr algn="ctr"/>
            <a:r>
              <a:rPr lang="tr-T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BİLGİLENDİRME </a:t>
            </a:r>
            <a:r>
              <a:rPr lang="tr-T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TOPLANTISI</a:t>
            </a:r>
          </a:p>
        </p:txBody>
      </p:sp>
      <p:pic>
        <p:nvPicPr>
          <p:cNvPr id="6" name="İçerik Yer Tutucusu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658" y="2036618"/>
            <a:ext cx="2485506" cy="23228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5102" y="2036618"/>
            <a:ext cx="2485505" cy="23228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9206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    BAZI ÖNEMLİ HATIRLATMALAR</a:t>
            </a:r>
            <a:endParaRPr lang="tr-TR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042718" y="2199025"/>
            <a:ext cx="9387280" cy="447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742950" indent="-742950" eaLnBrk="1" hangingPunct="1">
              <a:spcBef>
                <a:spcPct val="50000"/>
              </a:spcBef>
              <a:buAutoNum type="arabicPeriod"/>
            </a:pPr>
            <a:r>
              <a:rPr lang="tr-TR" altLang="tr-TR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15 yaşından gün alan her vatandaşın kimliğinde fotoğrafı olmalıdır, yoksa sınava alınmayacaksınız. nüfusa başvurup yeni kimlik </a:t>
            </a: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alınız.</a:t>
            </a:r>
          </a:p>
          <a:p>
            <a:pPr marL="742950" indent="-742950" eaLnBrk="1" hangingPunct="1">
              <a:spcBef>
                <a:spcPct val="50000"/>
              </a:spcBef>
              <a:buAutoNum type="arabicPeriod"/>
            </a:pP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Açık öğretim </a:t>
            </a:r>
            <a:r>
              <a:rPr lang="tr-TR" altLang="tr-TR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Orta Okulu sınıf geçmeye dayalı bir okuldur. Her sınıfta 6 ders vardır. </a:t>
            </a: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  </a:t>
            </a: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Türkçe, Matematik, Sosyal Bilgiler, Fen Bilgisi, İngilizce ve </a:t>
            </a:r>
            <a:r>
              <a:rPr lang="tr-TR" altLang="tr-TR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Din </a:t>
            </a: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Kültürü.</a:t>
            </a:r>
          </a:p>
          <a:p>
            <a:pPr marL="742950" indent="-742950" eaLnBrk="1" hangingPunct="1">
              <a:spcBef>
                <a:spcPct val="50000"/>
              </a:spcBef>
              <a:buAutoNum type="arabicPeriod"/>
            </a:pP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Kolay </a:t>
            </a:r>
            <a:r>
              <a:rPr lang="tr-TR" altLang="tr-TR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derslerden yüksek puan alınca zor iki dersiniz zayıf </a:t>
            </a: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olsa da </a:t>
            </a:r>
            <a:r>
              <a:rPr lang="tr-TR" altLang="tr-TR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o sınıfı geçersiniz</a:t>
            </a: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. (</a:t>
            </a:r>
            <a:r>
              <a:rPr lang="tr-TR" altLang="tr-TR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Türkçe 45 ve üzeri toplam derslerin puanı 270 </a:t>
            </a: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olmak şartıyla)</a:t>
            </a:r>
            <a:endParaRPr lang="tr-TR" altLang="tr-TR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marL="742950" indent="-742950" eaLnBrk="1" hangingPunct="1">
              <a:spcBef>
                <a:spcPct val="50000"/>
              </a:spcBef>
              <a:buAutoNum type="arabicPeriod"/>
            </a:pP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Bir </a:t>
            </a:r>
            <a:r>
              <a:rPr lang="tr-TR" altLang="tr-TR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dersten 45 alınca o ders geçilir ama kolay olan derse çalışıp yüksek almak çok önemlidir.</a:t>
            </a:r>
          </a:p>
          <a:p>
            <a:pPr marL="742950" indent="-742950" eaLnBrk="1" hangingPunct="1">
              <a:spcBef>
                <a:spcPct val="50000"/>
              </a:spcBef>
            </a:pPr>
            <a:endParaRPr lang="tr-TR" altLang="tr-TR" sz="2000" b="1" dirty="0" smtClean="0">
              <a:solidFill>
                <a:srgbClr val="000099"/>
              </a:solidFill>
            </a:endParaRPr>
          </a:p>
          <a:p>
            <a:pPr marL="742950" indent="-742950" eaLnBrk="1" hangingPunct="1">
              <a:spcBef>
                <a:spcPct val="50000"/>
              </a:spcBef>
              <a:buAutoNum type="arabicPeriod"/>
            </a:pPr>
            <a:endParaRPr lang="tr-TR" altLang="tr-TR" sz="2000" b="1" dirty="0" smtClean="0">
              <a:solidFill>
                <a:srgbClr val="000099"/>
              </a:solidFill>
            </a:endParaRPr>
          </a:p>
          <a:p>
            <a:pPr marL="742950" indent="-742950" eaLnBrk="1" hangingPunct="1">
              <a:spcBef>
                <a:spcPct val="50000"/>
              </a:spcBef>
              <a:buAutoNum type="arabicPeriod"/>
            </a:pPr>
            <a:endParaRPr lang="tr-TR" altLang="tr-TR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26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    KİTAP BİLGİSİ</a:t>
            </a:r>
            <a:endParaRPr lang="tr-TR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  <p:sp>
        <p:nvSpPr>
          <p:cNvPr id="5" name="Dikdörtgen 4"/>
          <p:cNvSpPr/>
          <p:nvPr/>
        </p:nvSpPr>
        <p:spPr>
          <a:xfrm>
            <a:off x="2267208" y="2628921"/>
            <a:ext cx="87554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tr-TR" altLang="tr-TR" sz="2000" b="1" dirty="0" smtClean="0">
                <a:solidFill>
                  <a:schemeClr val="accent2">
                    <a:lumMod val="75000"/>
                  </a:schemeClr>
                </a:solidFill>
              </a:rPr>
              <a:t>Ders kitapları sistemde mevcuttur. </a:t>
            </a: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tr-TR" altLang="tr-TR" sz="2000" b="1" dirty="0" smtClean="0">
                <a:solidFill>
                  <a:schemeClr val="accent2">
                    <a:lumMod val="75000"/>
                  </a:schemeClr>
                </a:solidFill>
              </a:rPr>
              <a:t>Basılı kitap verilmemektedir.</a:t>
            </a: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tr-TR" altLang="tr-TR" sz="2000" b="1" dirty="0" smtClean="0">
                <a:solidFill>
                  <a:schemeClr val="accent2">
                    <a:lumMod val="75000"/>
                  </a:schemeClr>
                </a:solidFill>
              </a:rPr>
              <a:t>Çıkmış sorulara çalışmanız faydanıza olacaktır.</a:t>
            </a:r>
            <a:endParaRPr lang="tr-TR" altLang="tr-TR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92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    SON SÖZ</a:t>
            </a:r>
            <a:endParaRPr lang="tr-TR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  <p:sp>
        <p:nvSpPr>
          <p:cNvPr id="3" name="Dikdörtgen 2"/>
          <p:cNvSpPr/>
          <p:nvPr/>
        </p:nvSpPr>
        <p:spPr>
          <a:xfrm>
            <a:off x="2399607" y="2199025"/>
            <a:ext cx="851500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2000" b="1" dirty="0">
                <a:solidFill>
                  <a:srgbClr val="FF0000"/>
                </a:solidFill>
              </a:rPr>
              <a:t>15 yaşından gün alanların kimliğinde fotoğraf olmasa sınava alınmazlar.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tr-TR" altLang="tr-TR" sz="2800" b="1" dirty="0">
                <a:solidFill>
                  <a:schemeClr val="accent2">
                    <a:lumMod val="75000"/>
                  </a:schemeClr>
                </a:solidFill>
              </a:rPr>
              <a:t>Oldukça fazla söz söylemeye çalıştık ama her şeyi söyleyemedik. </a:t>
            </a:r>
            <a:endParaRPr lang="tr-TR" altLang="tr-TR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tr-TR" altLang="tr-TR" sz="2800" b="1" dirty="0" smtClean="0">
                <a:solidFill>
                  <a:schemeClr val="accent2">
                    <a:lumMod val="75000"/>
                  </a:schemeClr>
                </a:solidFill>
              </a:rPr>
              <a:t>Biz </a:t>
            </a:r>
            <a:r>
              <a:rPr lang="tr-TR" altLang="tr-TR" sz="2800" b="1" dirty="0">
                <a:solidFill>
                  <a:schemeClr val="accent2">
                    <a:lumMod val="75000"/>
                  </a:schemeClr>
                </a:solidFill>
              </a:rPr>
              <a:t>bir anahtar tutuşturduk elinize sadece. Gerisi size kaldı. </a:t>
            </a:r>
            <a:endParaRPr lang="tr-TR" altLang="tr-TR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tr-TR" altLang="tr-TR" sz="2800" b="1" dirty="0" smtClean="0">
                <a:solidFill>
                  <a:schemeClr val="accent2">
                    <a:lumMod val="75000"/>
                  </a:schemeClr>
                </a:solidFill>
              </a:rPr>
              <a:t>Sitelerimizi </a:t>
            </a:r>
            <a:r>
              <a:rPr lang="tr-TR" altLang="tr-TR" sz="2800" b="1" dirty="0">
                <a:solidFill>
                  <a:schemeClr val="accent2">
                    <a:lumMod val="75000"/>
                  </a:schemeClr>
                </a:solidFill>
              </a:rPr>
              <a:t>inceleyerek araştırarak bilmediğiniz bir çok konuya ulaşacaksınız.</a:t>
            </a:r>
          </a:p>
        </p:txBody>
      </p:sp>
    </p:spTree>
    <p:extLst>
      <p:ext uri="{BB962C8B-B14F-4D97-AF65-F5344CB8AC3E}">
        <p14:creationId xmlns:p14="http://schemas.microsoft.com/office/powerpoint/2010/main" val="291267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    SON SÖZ</a:t>
            </a:r>
            <a:endParaRPr lang="tr-TR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446413" y="1459886"/>
            <a:ext cx="1019971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tr-TR" altLang="tr-TR" sz="4800" b="1" dirty="0" smtClean="0">
              <a:solidFill>
                <a:srgbClr val="000099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tr-TR" altLang="tr-TR" sz="3200" b="1" dirty="0" smtClean="0">
                <a:solidFill>
                  <a:schemeClr val="accent2">
                    <a:lumMod val="75000"/>
                  </a:schemeClr>
                </a:solidFill>
              </a:rPr>
              <a:t>Katılımınızdan dolayı teşekkür ediyoruz, </a:t>
            </a:r>
          </a:p>
          <a:p>
            <a:pPr algn="ctr" eaLnBrk="1" hangingPunct="1">
              <a:spcBef>
                <a:spcPct val="50000"/>
              </a:spcBef>
            </a:pPr>
            <a:r>
              <a:rPr lang="tr-TR" altLang="tr-TR" sz="3200" b="1" dirty="0" smtClean="0">
                <a:solidFill>
                  <a:schemeClr val="accent2">
                    <a:lumMod val="75000"/>
                  </a:schemeClr>
                </a:solidFill>
              </a:rPr>
              <a:t>Başarılar diliyoruz…</a:t>
            </a:r>
          </a:p>
          <a:p>
            <a:pPr algn="ctr" eaLnBrk="1" hangingPunct="1">
              <a:spcBef>
                <a:spcPct val="50000"/>
              </a:spcBef>
            </a:pPr>
            <a:r>
              <a:rPr lang="tr-TR" altLang="tr-TR" sz="4000" b="1" dirty="0" smtClean="0">
                <a:solidFill>
                  <a:schemeClr val="accent2">
                    <a:lumMod val="75000"/>
                  </a:schemeClr>
                </a:solidFill>
              </a:rPr>
              <a:t>Ahmet KORKMAZ</a:t>
            </a:r>
          </a:p>
          <a:p>
            <a:pPr algn="ctr" eaLnBrk="1" hangingPunct="1">
              <a:spcBef>
                <a:spcPct val="50000"/>
              </a:spcBef>
            </a:pPr>
            <a:r>
              <a:rPr lang="tr-TR" altLang="tr-TR" sz="4000" b="1" dirty="0" smtClean="0">
                <a:solidFill>
                  <a:schemeClr val="accent2">
                    <a:lumMod val="75000"/>
                  </a:schemeClr>
                </a:solidFill>
              </a:rPr>
              <a:t>Müdür Yardımcısı</a:t>
            </a:r>
            <a:endParaRPr lang="tr-TR" altLang="tr-TR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68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394977"/>
            <a:ext cx="10058400" cy="1450757"/>
          </a:xfrm>
        </p:spPr>
        <p:txBody>
          <a:bodyPr/>
          <a:lstStyle/>
          <a:p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           AÇIK </a:t>
            </a:r>
            <a:r>
              <a:rPr lang="tr-TR" b="1" dirty="0">
                <a:solidFill>
                  <a:schemeClr val="accent2"/>
                </a:solidFill>
                <a:latin typeface="Arial Unicode MS" pitchFamily="34" charset="-128"/>
              </a:rPr>
              <a:t>ÖĞRETİM </a:t>
            </a:r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ORTA OKULU</a:t>
            </a:r>
            <a:r>
              <a:rPr lang="tr-TR" b="1" dirty="0">
                <a:solidFill>
                  <a:schemeClr val="accent2"/>
                </a:solidFill>
                <a:latin typeface="Arial Unicode MS" pitchFamily="34" charset="-128"/>
              </a:rPr>
              <a:t/>
            </a:r>
            <a:br>
              <a:rPr lang="tr-TR" b="1" dirty="0">
                <a:solidFill>
                  <a:schemeClr val="accent2"/>
                </a:solidFill>
                <a:latin typeface="Arial Unicode MS" pitchFamily="34" charset="-128"/>
              </a:rPr>
            </a:br>
            <a:endParaRPr lang="tr-TR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2726575" y="2144992"/>
            <a:ext cx="10058400" cy="4713008"/>
          </a:xfrm>
        </p:spPr>
        <p:txBody>
          <a:bodyPr>
            <a:normAutofit/>
          </a:bodyPr>
          <a:lstStyle/>
          <a:p>
            <a:pPr marL="342900" indent="-342900">
              <a:spcBef>
                <a:spcPct val="50000"/>
              </a:spcBef>
              <a:buClr>
                <a:srgbClr val="003366"/>
              </a:buClr>
              <a:buFontTx/>
              <a:buAutoNum type="arabicPeriod"/>
            </a:pPr>
            <a:r>
              <a:rPr lang="tr-TR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AÇIK ÖĞRETİM </a:t>
            </a:r>
            <a:r>
              <a:rPr lang="tr-T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ORTA OKULU </a:t>
            </a:r>
            <a:r>
              <a:rPr lang="tr-TR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VE AMACI NEDİR?</a:t>
            </a:r>
          </a:p>
          <a:p>
            <a:pPr marL="342900" indent="-342900">
              <a:spcBef>
                <a:spcPct val="50000"/>
              </a:spcBef>
              <a:buClr>
                <a:srgbClr val="003366"/>
              </a:buClr>
              <a:buFontTx/>
              <a:buAutoNum type="arabicPeriod"/>
            </a:pPr>
            <a:r>
              <a:rPr lang="tr-TR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KİMLER BAŞVURABİLİR? NERELERE BAŞVURULUR?</a:t>
            </a:r>
          </a:p>
          <a:p>
            <a:pPr marL="342900" indent="-342900">
              <a:spcBef>
                <a:spcPct val="50000"/>
              </a:spcBef>
              <a:buClr>
                <a:srgbClr val="003366"/>
              </a:buClr>
              <a:buFontTx/>
              <a:buAutoNum type="arabicPeriod"/>
            </a:pPr>
            <a:r>
              <a:rPr lang="tr-TR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EĞİTİM ÖĞRETİM SİSTEMİ NASILDIR?</a:t>
            </a:r>
          </a:p>
          <a:p>
            <a:pPr marL="342900" indent="-342900">
              <a:spcBef>
                <a:spcPct val="50000"/>
              </a:spcBef>
              <a:buClr>
                <a:srgbClr val="003366"/>
              </a:buClr>
              <a:buFontTx/>
              <a:buAutoNum type="arabicPeriod"/>
            </a:pPr>
            <a:r>
              <a:rPr lang="tr-T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KAYIT </a:t>
            </a:r>
            <a:r>
              <a:rPr lang="tr-TR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İÇİN GEREKLİ BELGELER</a:t>
            </a:r>
          </a:p>
          <a:p>
            <a:pPr marL="342900" indent="-342900">
              <a:spcBef>
                <a:spcPct val="50000"/>
              </a:spcBef>
              <a:buClr>
                <a:srgbClr val="003366"/>
              </a:buClr>
              <a:buFontTx/>
              <a:buAutoNum type="arabicPeriod"/>
            </a:pPr>
            <a:r>
              <a:rPr lang="tr-TR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SINAVLAR HAKKINDA BİLGİ</a:t>
            </a:r>
          </a:p>
          <a:p>
            <a:pPr marL="342900" indent="-342900">
              <a:spcBef>
                <a:spcPct val="50000"/>
              </a:spcBef>
              <a:buClr>
                <a:srgbClr val="003366"/>
              </a:buClr>
              <a:buFontTx/>
              <a:buAutoNum type="arabicPeriod"/>
            </a:pPr>
            <a:r>
              <a:rPr lang="tr-TR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İLETİŞİM</a:t>
            </a:r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3007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         AÇIK </a:t>
            </a:r>
            <a:r>
              <a:rPr lang="tr-TR" b="1" dirty="0">
                <a:solidFill>
                  <a:schemeClr val="accent2"/>
                </a:solidFill>
                <a:latin typeface="Arial Unicode MS" pitchFamily="34" charset="-128"/>
              </a:rPr>
              <a:t>ÖĞRETİM </a:t>
            </a:r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ORTA OKULU</a:t>
            </a:r>
            <a:endParaRPr lang="tr-TR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tr-TR" sz="3200" b="1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</a:endParaRPr>
          </a:p>
          <a:p>
            <a:pPr algn="ctr"/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UZAKTAN </a:t>
            </a: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ÖĞRETİM TEKNOLOJİLERİNİ </a:t>
            </a:r>
            <a:endParaRPr lang="tr-TR" sz="32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KULLANARAK </a:t>
            </a:r>
          </a:p>
          <a:p>
            <a:pPr algn="ctr"/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ÖĞRETİM </a:t>
            </a: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VEREN </a:t>
            </a:r>
            <a:endParaRPr lang="tr-TR" sz="32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 </a:t>
            </a:r>
          </a:p>
          <a:p>
            <a:pPr algn="ctr"/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 </a:t>
            </a: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HİZMETİ MERKEZİ SİSTEMLE YÜRÜTEN </a:t>
            </a:r>
            <a:endParaRPr lang="tr-TR" sz="32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BİR </a:t>
            </a: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ORTA </a:t>
            </a:r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OKULDUR</a:t>
            </a:r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tr-T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7215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89673" cy="1450757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2"/>
                </a:solidFill>
                <a:latin typeface="Arial Unicode MS" pitchFamily="34" charset="-128"/>
              </a:rPr>
              <a:t>     AÇIK </a:t>
            </a:r>
            <a:r>
              <a:rPr lang="tr-TR" sz="4000" b="1" dirty="0">
                <a:solidFill>
                  <a:schemeClr val="accent2"/>
                </a:solidFill>
                <a:latin typeface="Arial Unicode MS" pitchFamily="34" charset="-128"/>
              </a:rPr>
              <a:t>ÖĞRETİM </a:t>
            </a:r>
            <a:r>
              <a:rPr lang="tr-TR" sz="4000" b="1" dirty="0" smtClean="0">
                <a:solidFill>
                  <a:schemeClr val="accent2"/>
                </a:solidFill>
                <a:latin typeface="Arial Unicode MS" pitchFamily="34" charset="-128"/>
              </a:rPr>
              <a:t>ORTA OKULUNUN AMACI</a:t>
            </a:r>
            <a:endParaRPr lang="tr-TR" sz="4000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2128491" y="2510752"/>
            <a:ext cx="9800273" cy="402336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İLK OKULU </a:t>
            </a:r>
            <a:r>
              <a:rPr lang="tr-TR" sz="2400" b="1" dirty="0">
                <a:solidFill>
                  <a:schemeClr val="accent2">
                    <a:lumMod val="75000"/>
                  </a:schemeClr>
                </a:solidFill>
              </a:rPr>
              <a:t>TAMAMLAYAN ANCAK ORTA </a:t>
            </a:r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OKULA </a:t>
            </a:r>
            <a:r>
              <a:rPr lang="tr-TR" sz="2400" b="1" dirty="0">
                <a:solidFill>
                  <a:schemeClr val="accent2">
                    <a:lumMod val="75000"/>
                  </a:schemeClr>
                </a:solidFill>
              </a:rPr>
              <a:t>DEVAM </a:t>
            </a:r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EDEMEYENLER İÇİN ÖĞRENİM </a:t>
            </a:r>
            <a:r>
              <a:rPr lang="tr-TR" sz="2400" b="1" dirty="0">
                <a:solidFill>
                  <a:schemeClr val="accent2">
                    <a:lumMod val="75000"/>
                  </a:schemeClr>
                </a:solidFill>
              </a:rPr>
              <a:t>GÖRME FIRSATI </a:t>
            </a:r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VERMEK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b="1" dirty="0">
                <a:solidFill>
                  <a:schemeClr val="accent2">
                    <a:lumMod val="75000"/>
                  </a:schemeClr>
                </a:solidFill>
              </a:rPr>
              <a:t>ORTA </a:t>
            </a:r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OKUL </a:t>
            </a:r>
            <a:r>
              <a:rPr lang="tr-TR" sz="2400" b="1" dirty="0">
                <a:solidFill>
                  <a:schemeClr val="accent2">
                    <a:lumMod val="75000"/>
                  </a:schemeClr>
                </a:solidFill>
              </a:rPr>
              <a:t>DÜZEYİNDE FIRSAT VE İMKAN EŞİTLİĞİNE ,TOPLUMUN EĞİTİM SEVİYESİNİN YÜKSELTİLMESİNE VE GÜÇLENDİRİLMESİNE KATKI SAĞLAMAK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b="1" dirty="0">
                <a:solidFill>
                  <a:schemeClr val="accent2">
                    <a:lumMod val="75000"/>
                  </a:schemeClr>
                </a:solidFill>
              </a:rPr>
              <a:t>ÖĞRENCİLERİ </a:t>
            </a:r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LİSE EĞİTİMİNE HAZIRLAMAK</a:t>
            </a:r>
            <a:endParaRPr lang="tr-T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tr-TR" b="1" dirty="0">
              <a:solidFill>
                <a:srgbClr val="FFC000"/>
              </a:solidFill>
            </a:endParaRPr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70982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chemeClr val="accent2"/>
                </a:solidFill>
                <a:latin typeface="Arial Unicode MS" pitchFamily="34" charset="-128"/>
              </a:rPr>
              <a:t>  AÇIK </a:t>
            </a:r>
            <a:r>
              <a:rPr lang="tr-TR" sz="4000" b="1" dirty="0">
                <a:solidFill>
                  <a:schemeClr val="accent2"/>
                </a:solidFill>
                <a:latin typeface="Arial Unicode MS" pitchFamily="34" charset="-128"/>
              </a:rPr>
              <a:t>ÖĞRETİM </a:t>
            </a:r>
            <a:r>
              <a:rPr lang="tr-TR" sz="4000" b="1" dirty="0" smtClean="0">
                <a:solidFill>
                  <a:schemeClr val="accent2"/>
                </a:solidFill>
                <a:latin typeface="Arial Unicode MS" pitchFamily="34" charset="-128"/>
              </a:rPr>
              <a:t>ORTA OKULUNE KİMLER BAŞVURABİLİR?</a:t>
            </a:r>
            <a:endParaRPr lang="tr-TR" sz="4000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2186681" y="2086804"/>
            <a:ext cx="8968999" cy="4521815"/>
          </a:xfrm>
        </p:spPr>
        <p:txBody>
          <a:bodyPr>
            <a:normAutofit/>
          </a:bodyPr>
          <a:lstStyle/>
          <a:p>
            <a:pPr>
              <a:buClr>
                <a:srgbClr val="FF9966"/>
              </a:buClr>
              <a:buFont typeface="Wingdings" panose="05000000000000000000" pitchFamily="2" charset="2"/>
              <a:buChar char="ü"/>
            </a:pP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YURT </a:t>
            </a:r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DIŞINDA ÖĞRENİM GÖRMÜŞ    OLANLARDAN DENKLİK BELGESİNDE BELİRTİLEN ÖĞRENİM DÜZEYLERİNİ YUKARIDAKİ  ŞARTLARINDAN  BİRİNİ TAŞIYANLAR,</a:t>
            </a:r>
          </a:p>
          <a:p>
            <a:pPr>
              <a:spcBef>
                <a:spcPct val="50000"/>
              </a:spcBef>
              <a:buClr>
                <a:srgbClr val="FF9966"/>
              </a:buClr>
              <a:buFont typeface="Wingdings" panose="05000000000000000000" pitchFamily="2" charset="2"/>
              <a:buChar char="ü"/>
            </a:pPr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ÖĞRENİM DURUMLARI NE OLURSA OLSUN, ”ÖZRÜNDEN DOLAYI YÜZ YÜZE EĞİTİM ALAMAZ” RAPORU OLANLAR, </a:t>
            </a:r>
          </a:p>
          <a:p>
            <a:pPr>
              <a:spcBef>
                <a:spcPct val="50000"/>
              </a:spcBef>
              <a:buClr>
                <a:srgbClr val="FF9966"/>
              </a:buClr>
              <a:buFont typeface="Wingdings" panose="05000000000000000000" pitchFamily="2" charset="2"/>
              <a:buChar char="ü"/>
            </a:pPr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CEZAEVLERİNDE HÜKÜMLÜ BULUNANLAR </a:t>
            </a:r>
          </a:p>
          <a:p>
            <a:pPr>
              <a:spcBef>
                <a:spcPct val="50000"/>
              </a:spcBef>
              <a:buClr>
                <a:srgbClr val="FF9966"/>
              </a:buClr>
              <a:buFont typeface="Wingdings" panose="05000000000000000000" pitchFamily="2" charset="2"/>
              <a:buChar char="ü"/>
            </a:pPr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YURT DIŞINDA  İKAMET EDENLER DURUMLARINI BELGELEMEK ŞARTIYLA  AÇIK ÖĞRETİM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ORTA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OKULUNA 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ct val="50000"/>
              </a:spcBef>
              <a:buClr>
                <a:srgbClr val="FF9966"/>
              </a:buClr>
              <a:buNone/>
            </a:pPr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GEÇİŞ YAPABİLİRLER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60833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B      KAYIT BAŞVURU YERLERİ</a:t>
            </a:r>
            <a:endParaRPr lang="tr-TR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1902950" y="1845734"/>
            <a:ext cx="9252730" cy="4023360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endParaRPr lang="tr-TR" sz="2800" b="1" dirty="0" smtClean="0">
              <a:solidFill>
                <a:schemeClr val="accent2"/>
              </a:solidFill>
            </a:endParaRPr>
          </a:p>
          <a:p>
            <a:pPr algn="ctr">
              <a:spcBef>
                <a:spcPct val="50000"/>
              </a:spcBef>
            </a:pPr>
            <a:endParaRPr lang="tr-TR" sz="2800" b="1" dirty="0">
              <a:solidFill>
                <a:schemeClr val="accent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tr-TR" sz="2800" b="1" dirty="0" smtClean="0">
                <a:solidFill>
                  <a:schemeClr val="accent2"/>
                </a:solidFill>
              </a:rPr>
              <a:t>AÇIK </a:t>
            </a:r>
            <a:r>
              <a:rPr lang="tr-TR" sz="2800" b="1" dirty="0">
                <a:solidFill>
                  <a:schemeClr val="accent2"/>
                </a:solidFill>
              </a:rPr>
              <a:t>ÖĞRETİM </a:t>
            </a:r>
            <a:r>
              <a:rPr lang="tr-TR" sz="2800" b="1" dirty="0" smtClean="0">
                <a:solidFill>
                  <a:schemeClr val="accent2"/>
                </a:solidFill>
              </a:rPr>
              <a:t>ORTA </a:t>
            </a:r>
            <a:r>
              <a:rPr lang="tr-TR" sz="2800" b="1" dirty="0" smtClean="0">
                <a:solidFill>
                  <a:schemeClr val="accent2"/>
                </a:solidFill>
              </a:rPr>
              <a:t>OKULUNA </a:t>
            </a:r>
            <a:r>
              <a:rPr lang="tr-TR" sz="2800" b="1" dirty="0">
                <a:solidFill>
                  <a:schemeClr val="accent2"/>
                </a:solidFill>
              </a:rPr>
              <a:t>KAYITLAR, İŞ TAKVİMİNE GÖRE BELİRLENEN TARİHLER ARASINDA, İL VE İLÇELERDE BULUNAN</a:t>
            </a:r>
          </a:p>
          <a:p>
            <a:pPr algn="ctr">
              <a:spcBef>
                <a:spcPct val="50000"/>
              </a:spcBef>
            </a:pPr>
            <a:r>
              <a:rPr lang="tr-TR" sz="2800" b="1" dirty="0">
                <a:solidFill>
                  <a:srgbClr val="FF0000"/>
                </a:solidFill>
              </a:rPr>
              <a:t>HALK EĞİTİM MERKEZLERİNDE</a:t>
            </a:r>
          </a:p>
          <a:p>
            <a:pPr algn="ctr">
              <a:spcBef>
                <a:spcPct val="50000"/>
              </a:spcBef>
            </a:pPr>
            <a:r>
              <a:rPr lang="tr-TR" sz="2800" b="1" dirty="0">
                <a:solidFill>
                  <a:schemeClr val="accent2"/>
                </a:solidFill>
              </a:rPr>
              <a:t>YAPILMAKTADIR.</a:t>
            </a:r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23397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70858" y="286603"/>
            <a:ext cx="10058400" cy="1450757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    AÇIK ÖĞRETİM ORTA OKULU     SINAVLARI</a:t>
            </a:r>
            <a:endParaRPr lang="tr-TR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2003366" y="1845734"/>
            <a:ext cx="9725892" cy="402336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tr-TR" altLang="tr-TR" b="1" dirty="0">
                <a:solidFill>
                  <a:schemeClr val="accent2">
                    <a:lumMod val="75000"/>
                  </a:schemeClr>
                </a:solidFill>
              </a:rPr>
              <a:t>AÇIK ÖĞRETİM </a:t>
            </a: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</a:rPr>
              <a:t>ORTA OKULU </a:t>
            </a:r>
            <a:r>
              <a:rPr lang="tr-TR" altLang="tr-TR" b="1" dirty="0">
                <a:solidFill>
                  <a:schemeClr val="accent2">
                    <a:lumMod val="75000"/>
                  </a:schemeClr>
                </a:solidFill>
              </a:rPr>
              <a:t>DÖNEM SONLARINDA EĞİTİM TEKNOLOJİLERİ GENEL MÜDÜRLÜĞÜ ÖLÇME DEĞERLENDİRME VE AÇIK ÖĞRETİM KURUMLARI DAİRE BAŞKANLIĞININ BELİRLEDİĞİ OKULLARDA MERKEZİ SİSTEM SINAVIYLA ÇOKTAN SEÇMELİ TEST YÖNTEMİYLE YAPILMAKTADIR</a:t>
            </a: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endParaRPr lang="tr-TR" altLang="tr-TR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tr-TR" altLang="tr-TR" b="1" dirty="0" smtClean="0">
                <a:solidFill>
                  <a:schemeClr val="accent2">
                    <a:lumMod val="75000"/>
                  </a:schemeClr>
                </a:solidFill>
              </a:rPr>
              <a:t>SINAVA </a:t>
            </a:r>
            <a:r>
              <a:rPr lang="tr-TR" altLang="tr-TR" b="1" dirty="0">
                <a:solidFill>
                  <a:schemeClr val="accent2">
                    <a:lumMod val="75000"/>
                  </a:schemeClr>
                </a:solidFill>
              </a:rPr>
              <a:t>GİRİŞ BELGESİ ADRESE GÖNDERİLMEZ. SINAVDAN 3-5 GÜN ÖNCE İNTERNETTEN  </a:t>
            </a:r>
            <a:r>
              <a:rPr lang="tr-TR" altLang="tr-TR" b="1" dirty="0">
                <a:solidFill>
                  <a:srgbClr val="FF0000"/>
                </a:solidFill>
              </a:rPr>
              <a:t>(</a:t>
            </a:r>
            <a:r>
              <a:rPr lang="tr-TR" altLang="tr-TR" b="1" u="sng" dirty="0" smtClean="0">
                <a:solidFill>
                  <a:srgbClr val="FF0000"/>
                </a:solidFill>
              </a:rPr>
              <a:t>www.aio.meb </a:t>
            </a:r>
            <a:r>
              <a:rPr lang="tr-TR" altLang="tr-TR" b="1" u="sng" dirty="0">
                <a:solidFill>
                  <a:srgbClr val="FF0000"/>
                </a:solidFill>
              </a:rPr>
              <a:t>.gov.tr)</a:t>
            </a:r>
            <a:r>
              <a:rPr lang="tr-TR" altLang="tr-TR" b="1" dirty="0">
                <a:solidFill>
                  <a:srgbClr val="FF0000"/>
                </a:solidFill>
              </a:rPr>
              <a:t>  </a:t>
            </a:r>
            <a:r>
              <a:rPr lang="tr-TR" altLang="tr-TR" b="1" dirty="0">
                <a:solidFill>
                  <a:schemeClr val="accent2">
                    <a:lumMod val="75000"/>
                  </a:schemeClr>
                </a:solidFill>
              </a:rPr>
              <a:t>ÖĞRENCİ ŞİFRESİYLE GİRİLEREK ALINIR.</a:t>
            </a:r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95883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    ÖNEMLİ İŞLEMLER</a:t>
            </a:r>
            <a:endParaRPr lang="tr-TR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2261062" y="1968192"/>
            <a:ext cx="8894618" cy="4023360"/>
          </a:xfrm>
        </p:spPr>
        <p:txBody>
          <a:bodyPr>
            <a:normAutofit/>
          </a:bodyPr>
          <a:lstStyle/>
          <a:p>
            <a:pPr marL="742950" indent="-742950">
              <a:spcBef>
                <a:spcPct val="50000"/>
              </a:spcBef>
              <a:buAutoNum type="arabicPeriod"/>
            </a:pPr>
            <a:r>
              <a:rPr lang="tr-TR" altLang="tr-TR" sz="2800" b="1" dirty="0">
                <a:solidFill>
                  <a:schemeClr val="accent2">
                    <a:lumMod val="75000"/>
                  </a:schemeClr>
                </a:solidFill>
              </a:rPr>
              <a:t>Kayıt Yenilenir</a:t>
            </a:r>
          </a:p>
          <a:p>
            <a:pPr marL="742950" indent="-742950">
              <a:spcBef>
                <a:spcPct val="50000"/>
              </a:spcBef>
              <a:buAutoNum type="arabicPeriod"/>
            </a:pPr>
            <a:r>
              <a:rPr lang="tr-TR" altLang="tr-TR" sz="2800" b="1" dirty="0" smtClean="0">
                <a:solidFill>
                  <a:schemeClr val="accent2">
                    <a:lumMod val="75000"/>
                  </a:schemeClr>
                </a:solidFill>
              </a:rPr>
              <a:t>Sınavdan 2-3 gün önce </a:t>
            </a:r>
            <a:r>
              <a:rPr lang="tr-TR" altLang="tr-TR" sz="2800" b="1" dirty="0" smtClean="0">
                <a:solidFill>
                  <a:schemeClr val="accent2">
                    <a:lumMod val="75000"/>
                  </a:schemeClr>
                </a:solidFill>
              </a:rPr>
              <a:t>Sınav giriş belgeni al</a:t>
            </a:r>
            <a:endParaRPr lang="tr-TR" altLang="tr-T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742950" indent="-742950">
              <a:spcBef>
                <a:spcPct val="50000"/>
              </a:spcBef>
              <a:buAutoNum type="arabicPeriod"/>
            </a:pPr>
            <a:r>
              <a:rPr lang="tr-TR" altLang="tr-TR" sz="2800" b="1" dirty="0">
                <a:solidFill>
                  <a:schemeClr val="accent2">
                    <a:lumMod val="75000"/>
                  </a:schemeClr>
                </a:solidFill>
              </a:rPr>
              <a:t>Sınava gir</a:t>
            </a:r>
          </a:p>
          <a:p>
            <a:pPr marL="742950" indent="-742950">
              <a:spcBef>
                <a:spcPct val="50000"/>
              </a:spcBef>
              <a:buAutoNum type="arabicPeriod"/>
            </a:pPr>
            <a:r>
              <a:rPr lang="tr-TR" altLang="tr-TR" sz="2800" b="1" dirty="0">
                <a:solidFill>
                  <a:schemeClr val="accent2">
                    <a:lumMod val="75000"/>
                  </a:schemeClr>
                </a:solidFill>
              </a:rPr>
              <a:t>Sonuçları siteden takip et</a:t>
            </a:r>
          </a:p>
          <a:p>
            <a:pPr marL="742950" indent="-742950">
              <a:spcBef>
                <a:spcPct val="50000"/>
              </a:spcBef>
              <a:buAutoNum type="arabicPeriod"/>
            </a:pPr>
            <a:r>
              <a:rPr lang="tr-TR" altLang="tr-TR" sz="2800" b="1" dirty="0">
                <a:solidFill>
                  <a:schemeClr val="accent2">
                    <a:lumMod val="75000"/>
                  </a:schemeClr>
                </a:solidFill>
              </a:rPr>
              <a:t>Sonra kayıt yenile </a:t>
            </a:r>
            <a:r>
              <a:rPr lang="tr-TR" altLang="tr-TR" sz="1400" b="1" dirty="0">
                <a:solidFill>
                  <a:schemeClr val="accent2">
                    <a:lumMod val="75000"/>
                  </a:schemeClr>
                </a:solidFill>
              </a:rPr>
              <a:t>(BAŞA DÖNÜYORUZ</a:t>
            </a:r>
            <a:r>
              <a:rPr lang="tr-TR" altLang="tr-TR" sz="1400" b="1" dirty="0">
                <a:solidFill>
                  <a:srgbClr val="FF0000"/>
                </a:solidFill>
              </a:rPr>
              <a:t>)</a:t>
            </a:r>
            <a:endParaRPr lang="tr-TR" altLang="tr-TR" sz="800" b="1" dirty="0">
              <a:solidFill>
                <a:srgbClr val="000099"/>
              </a:solidFill>
            </a:endParaRPr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71097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 Unicode MS" pitchFamily="34" charset="-128"/>
              </a:rPr>
              <a:t>    AÖO İLETİŞİM BİLGİLERİ</a:t>
            </a:r>
            <a:endParaRPr lang="tr-TR" dirty="0"/>
          </a:p>
        </p:txBody>
      </p:sp>
      <p:pic>
        <p:nvPicPr>
          <p:cNvPr id="4" name="Picture 2" descr="C:\Users\ahmet korkmaz\Desktop\Resim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821" y="178229"/>
            <a:ext cx="1554657" cy="1559131"/>
          </a:xfrm>
          <a:prstGeom prst="rect">
            <a:avLst/>
          </a:prstGeom>
          <a:noFill/>
        </p:spPr>
      </p:pic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2003366" y="2070178"/>
            <a:ext cx="9725892" cy="4023360"/>
          </a:xfrm>
        </p:spPr>
        <p:txBody>
          <a:bodyPr/>
          <a:lstStyle/>
          <a:p>
            <a:pPr algn="ctr">
              <a:defRPr/>
            </a:pPr>
            <a:r>
              <a:rPr lang="tr-TR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444 0 632</a:t>
            </a:r>
          </a:p>
          <a:p>
            <a:pPr algn="ctr">
              <a:defRPr/>
            </a:pPr>
            <a:r>
              <a:rPr lang="tr-TR" b="1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 numarayı arayarak bir çok işlem yaptırabilir, bir çok sorunuzun cevabını alabilirsiniz.</a:t>
            </a:r>
          </a:p>
          <a:p>
            <a:pPr algn="ctr">
              <a:defRPr/>
            </a:pP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aio.meb.gov.tr </a:t>
            </a:r>
            <a:r>
              <a:rPr lang="tr-TR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sitesinin iletişim linkinden 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faydalanabilirsiniz</a:t>
            </a:r>
          </a:p>
          <a:p>
            <a:pPr algn="ctr">
              <a:defRPr/>
            </a:pP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Oltu Halk Eğitimi Merkezi İnternet sitesi adresi:</a:t>
            </a:r>
          </a:p>
          <a:p>
            <a:pPr algn="ctr">
              <a:defRPr/>
            </a:pPr>
            <a:r>
              <a:rPr lang="tr-TR" dirty="0">
                <a:solidFill>
                  <a:srgbClr val="FF0000"/>
                </a:solidFill>
                <a:hlinkClick r:id="rId3"/>
              </a:rPr>
              <a:t>http://oltuhem.meb.k12.tr/</a:t>
            </a:r>
            <a:endParaRPr lang="tr-T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Detaylı bilgi için tıklayınız.</a:t>
            </a:r>
            <a:endParaRPr lang="tr-TR" dirty="0">
              <a:solidFill>
                <a:srgbClr val="002060"/>
              </a:solidFill>
            </a:endParaRPr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7879" y="1737360"/>
            <a:ext cx="189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04428161125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45953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</TotalTime>
  <Words>492</Words>
  <Application>Microsoft Office PowerPoint</Application>
  <PresentationFormat>Geniş ekran</PresentationFormat>
  <Paragraphs>83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Arial Unicode MS</vt:lpstr>
      <vt:lpstr>Calibri</vt:lpstr>
      <vt:lpstr>Calibri Light</vt:lpstr>
      <vt:lpstr>Wingdings</vt:lpstr>
      <vt:lpstr>Geçmişe bakış</vt:lpstr>
      <vt:lpstr>PowerPoint Sunusu</vt:lpstr>
      <vt:lpstr>           AÇIK ÖĞRETİM ORTA OKULU </vt:lpstr>
      <vt:lpstr>         AÇIK ÖĞRETİM ORTA OKULU</vt:lpstr>
      <vt:lpstr>     AÇIK ÖĞRETİM ORTA OKULUNUN AMACI</vt:lpstr>
      <vt:lpstr>  AÇIK ÖĞRETİM ORTA OKULUNE KİMLER BAŞVURABİLİR?</vt:lpstr>
      <vt:lpstr>B      KAYIT BAŞVURU YERLERİ</vt:lpstr>
      <vt:lpstr>    AÇIK ÖĞRETİM ORTA OKULU     SINAVLARI</vt:lpstr>
      <vt:lpstr>    ÖNEMLİ İŞLEMLER</vt:lpstr>
      <vt:lpstr>    AÖO İLETİŞİM BİLGİLERİ</vt:lpstr>
      <vt:lpstr>    BAZI ÖNEMLİ HATIRLATMALAR</vt:lpstr>
      <vt:lpstr>    KİTAP BİLGİSİ</vt:lpstr>
      <vt:lpstr>    SON SÖZ</vt:lpstr>
      <vt:lpstr>    SON SÖZ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DESKTOP2</dc:creator>
  <cp:lastModifiedBy>DESKTOP2</cp:lastModifiedBy>
  <cp:revision>37</cp:revision>
  <dcterms:created xsi:type="dcterms:W3CDTF">2020-03-05T07:49:10Z</dcterms:created>
  <dcterms:modified xsi:type="dcterms:W3CDTF">2020-03-06T07:02:01Z</dcterms:modified>
</cp:coreProperties>
</file>