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81" r:id="rId25"/>
    <p:sldId id="282" r:id="rId26"/>
    <p:sldId id="279" r:id="rId27"/>
    <p:sldId id="283" r:id="rId28"/>
    <p:sldId id="284" r:id="rId29"/>
    <p:sldId id="280" r:id="rId30"/>
    <p:sldId id="286" r:id="rId31"/>
    <p:sldId id="287" r:id="rId32"/>
    <p:sldId id="290" r:id="rId33"/>
    <p:sldId id="288" r:id="rId34"/>
    <p:sldId id="291" r:id="rId35"/>
    <p:sldId id="289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ltuhem.meb.k12.t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686" y="116380"/>
            <a:ext cx="3961224" cy="397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54429" y="4995641"/>
            <a:ext cx="117375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AÇIK ÖĞRETİM LİSESİ BİLGİLENDİRME TOPLANTISI</a:t>
            </a:r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8" y="2036618"/>
            <a:ext cx="2485506" cy="232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2" y="2036618"/>
            <a:ext cx="2485505" cy="232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06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058401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KAÇ YILDA (DÖNEMDE) MEZUN OLUNUR?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902950" y="1845734"/>
            <a:ext cx="9252730" cy="3349721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AÇIK ÖĞRETİM LİSESİ ÖĞRENCİLERİ ;</a:t>
            </a:r>
          </a:p>
          <a:p>
            <a:pPr>
              <a:spcBef>
                <a:spcPct val="50000"/>
              </a:spcBef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* En az 8 dönem okumuş,</a:t>
            </a:r>
          </a:p>
          <a:p>
            <a:pPr>
              <a:spcBef>
                <a:spcPct val="50000"/>
              </a:spcBef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* 170 krediye sahip olan,</a:t>
            </a:r>
          </a:p>
          <a:p>
            <a:pPr>
              <a:spcBef>
                <a:spcPct val="50000"/>
              </a:spcBef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* Zorunlu yani ortak dersleri bitiren,</a:t>
            </a:r>
          </a:p>
          <a:p>
            <a:pPr>
              <a:spcBef>
                <a:spcPct val="50000"/>
              </a:spcBef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* Türk Dili ve Edebiyatı derslerini (muaf olunmaz) geçen öğrenciler,</a:t>
            </a:r>
          </a:p>
          <a:p>
            <a:pPr>
              <a:spcBef>
                <a:spcPct val="50000"/>
              </a:spcBef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* 18 yaşından küçükler </a:t>
            </a:r>
            <a:r>
              <a:rPr lang="tr-TR" altLang="tr-TR" sz="2400" b="1" dirty="0">
                <a:solidFill>
                  <a:srgbClr val="FF0000"/>
                </a:solidFill>
              </a:rPr>
              <a:t>4 YILDA </a:t>
            </a:r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büyükler </a:t>
            </a:r>
            <a:r>
              <a:rPr lang="tr-TR" altLang="tr-TR" sz="2400" b="1" dirty="0">
                <a:solidFill>
                  <a:srgbClr val="FF0000"/>
                </a:solidFill>
              </a:rPr>
              <a:t>2,5 yılda </a:t>
            </a:r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(8 DÖNEMDE) MEZUN OLURLAR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16531" y="4552911"/>
            <a:ext cx="7439891" cy="1673321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Yaşı 18 ve üzerinde olan öğrenciler,</a:t>
            </a:r>
          </a:p>
          <a:p>
            <a:pPr algn="ctr" eaLnBrk="1" hangingPunct="1"/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yılda 3 dönem sınava katılarak</a:t>
            </a:r>
          </a:p>
          <a:p>
            <a:pPr algn="ctr" eaLnBrk="1" hangingPunct="1"/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2,5 yılda mezun olma hakkına</a:t>
            </a:r>
          </a:p>
          <a:p>
            <a:pPr algn="ctr" eaLnBrk="1" hangingPunct="1"/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sahiptirler.</a:t>
            </a:r>
          </a:p>
        </p:txBody>
      </p:sp>
    </p:spTree>
    <p:extLst>
      <p:ext uri="{BB962C8B-B14F-4D97-AF65-F5344CB8AC3E}">
        <p14:creationId xmlns:p14="http://schemas.microsoft.com/office/powerpoint/2010/main" val="9047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058401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DERS SEÇME İŞLEMİ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47495" y="2028195"/>
            <a:ext cx="1512887" cy="1081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ORTAK</a:t>
            </a:r>
            <a:b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(ZORUNLU)</a:t>
            </a:r>
          </a:p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DERSLER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660247" y="3557882"/>
            <a:ext cx="1872208" cy="149906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MUAF VEYA </a:t>
            </a:r>
          </a:p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BAŞARILI</a:t>
            </a:r>
          </a:p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OLMALI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15974" y="2028195"/>
            <a:ext cx="1512888" cy="1081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SEÇMELİ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DERSLER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97645" y="3591133"/>
            <a:ext cx="1872208" cy="149906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YETERİ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KADAR 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SEÇMELİ 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DERSİ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18707" y="5572044"/>
            <a:ext cx="7871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Muaf olmak için 3 defa sınava girilmeli, Türk Dili ve Edebiyatı muaf olunmaz.</a:t>
            </a:r>
          </a:p>
        </p:txBody>
      </p:sp>
    </p:spTree>
    <p:extLst>
      <p:ext uri="{BB962C8B-B14F-4D97-AF65-F5344CB8AC3E}">
        <p14:creationId xmlns:p14="http://schemas.microsoft.com/office/powerpoint/2010/main" val="21572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AÇIK ÖĞRETİM LİSESİ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003366" y="1845734"/>
            <a:ext cx="9725892" cy="4023360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tr-T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MUAF OLMAK: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ALMAK ZORUNDA OLDUĞU ORTAK DERSLERDEN EN AZ 3 KEZ SINAVA GİREREK BAŞARISIZ OLDUĞU DERSLER İÇİN KULLANILIR. ORTAK YANİ ZORUNLU DERSLERDEN ÜÇ DEFA SINAVA GİRİP GEÇEMEYENLER O DERSTEN MUAF OLURLAR ANCAK KREDİSİNİZ KAZANMIŞ OLMAZLAR. O DERS YERİNE BAŞKA DERS SEÇEREK GEÇİP KREDİSİNİ ALIRLAR.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YENİ KAYIT (ÖN KAYIT):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</a:rPr>
              <a:t>AÇIK ÖĞRETİM LİSESİNE İLK KEZ KAYIT YAPTIRAN DOSYA İNCELEME VE VERİ GİRİŞ İŞLEMLERİ TAMAMLANMAMIŞ OLAN ÖĞRENCİLERİ İFADE EDER.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59659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AÇIK ÖĞRETİM LİSESİ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003366" y="1845734"/>
            <a:ext cx="9725892" cy="4023360"/>
          </a:xfrm>
        </p:spPr>
        <p:txBody>
          <a:bodyPr/>
          <a:lstStyle/>
          <a:p>
            <a:pPr algn="ctr"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KAYIT YENİLEME:</a:t>
            </a:r>
          </a:p>
          <a:p>
            <a:pPr algn="ctr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AÇIK ÖĞRETİM LİSESİNİN AKTİF VE DONUK ÖĞRENCİSİ OLUP TAKVİMDE BELİRTİLEN TARİHLER ARASINDA HEM’E BAŞVURARAK PARASINI YATIRIP DERS SEÇEN ÖĞRENCİYİ İFADE EDER.</a:t>
            </a:r>
          </a:p>
          <a:p>
            <a:pPr algn="ctr"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AKTİF ÖĞRENCİ: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YENİ KAYIT OLUP KAYDI KABUL EDİLEN ÖĞRENCİLERİMİZ İLE KAYIT YENİLEYEN ÖĞRENCİLERİMİZ İÇİN KULLANILIR.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DONUK: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KAYDINI BİR KEZ (BİR DÖNEM) YENİLEMEYEN ÖĞRENCİLER İÇİN KULLANILIR.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413445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AÇIK ÖĞRETİM LİSESİ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990565" y="2199025"/>
            <a:ext cx="9077499" cy="4023360"/>
          </a:xfrm>
        </p:spPr>
        <p:txBody>
          <a:bodyPr/>
          <a:lstStyle/>
          <a:p>
            <a:pPr algn="ctr">
              <a:defRPr/>
            </a:pP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SİLİK:</a:t>
            </a:r>
          </a:p>
          <a:p>
            <a:pPr algn="ctr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ÜST ÜSTE EN AZ İKİ DEFA KAYIDNI YENİLEMEYEN YADA AÇIK ÖĞRETİM LİSESİNDEN TASDİKNAME İLE AYRILAN ÖĞRENCİLER İÇİN KULLANILIR.</a:t>
            </a:r>
          </a:p>
          <a:p>
            <a:pPr algn="ctr">
              <a:defRPr/>
            </a:pPr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tr-T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C:</a:t>
            </a:r>
          </a:p>
          <a:p>
            <a:pPr algn="ctr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AÇIK ÖĞRETİM LİSESİ ÖĞRENCİSİYKEN KAYDINI SİLDİRİP TASDİKNAME ALMIŞ VEYA KAYDINI YENİLETMEDİĞİ İÇİN SİLİK DURUMA DÜŞMÜŞ ÖĞRENCİNİN YENİDEN KAYIT YAPTIRMASI  SIRASINDA KULLANILAN TERİMİ İFADE EDER.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323383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AÖL İLETİŞİM BİLGİLERİ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003366" y="2070178"/>
            <a:ext cx="9725892" cy="4023360"/>
          </a:xfrm>
        </p:spPr>
        <p:txBody>
          <a:bodyPr/>
          <a:lstStyle/>
          <a:p>
            <a:pPr algn="ctr">
              <a:defRPr/>
            </a:pP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444 0 632</a:t>
            </a:r>
          </a:p>
          <a:p>
            <a:pPr algn="ctr">
              <a:defRPr/>
            </a:pP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 numarayı arayarak bir çok işlem yaptırabilir, bir çok sorunuzun cevabını alabilirsiniz.</a:t>
            </a:r>
          </a:p>
          <a:p>
            <a:pPr algn="ctr">
              <a:defRPr/>
            </a:pP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aol.meb.gov.tr sitesinin iletişim linkinden faydalanabilirsiniz</a:t>
            </a:r>
          </a:p>
          <a:p>
            <a:pPr algn="ctr">
              <a:defRPr/>
            </a:pP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Oltu Halk Eğitimi Merkezi İnternet sitesi adresi:</a:t>
            </a:r>
          </a:p>
          <a:p>
            <a:pPr algn="ctr">
              <a:defRPr/>
            </a:pPr>
            <a:r>
              <a:rPr lang="tr-TR" dirty="0">
                <a:solidFill>
                  <a:srgbClr val="FF0000"/>
                </a:solidFill>
                <a:hlinkClick r:id="rId3"/>
              </a:rPr>
              <a:t>http://oltuhem.meb.k12.tr/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Detaylı bilgi için tıklayınız.</a:t>
            </a:r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24595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81" y="1845734"/>
            <a:ext cx="8446395" cy="3359958"/>
          </a:xfrm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6" name="Picture 3" descr="J:\toplantı\google2 kopya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/>
          <a:stretch/>
        </p:blipFill>
        <p:spPr bwMode="auto">
          <a:xfrm>
            <a:off x="3200398" y="5205692"/>
            <a:ext cx="7543454" cy="10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6" name="Picture 3" descr="J:\toplantı\google2 kop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33" y="1845734"/>
            <a:ext cx="7275905" cy="45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6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7" name="Picture 3" descr="C:\Users\Asus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42" y="1845734"/>
            <a:ext cx="8943746" cy="4458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53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C:\Users\Asus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759" y="1845734"/>
            <a:ext cx="8420780" cy="426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61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       AÇIK ÖĞRETİM LİSESİ</a:t>
            </a:r>
            <a:b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</a:b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768139" y="1845734"/>
            <a:ext cx="10058400" cy="47130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AÇIK ÖĞRETİM LİSESİ VE AMACI NEDİR?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KİMLER BAŞVURABİLİR? NERELERE BAŞVURULUR?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EĞİTİM ÖĞRETİM SİSTEMİ NASILDIR?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MEZUNİYET</a:t>
            </a: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HAKKINDA BİLGİLER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KULLANILAN TERİMLER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KAYIT İÇİN GEREKLİ BELGELER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SINAVLAR HAKKINDA BİLGİ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İLETİŞİM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SİTE TANITIMI</a:t>
            </a:r>
          </a:p>
          <a:p>
            <a:pPr marL="342900" indent="-342900">
              <a:spcBef>
                <a:spcPct val="50000"/>
              </a:spcBef>
              <a:buClr>
                <a:srgbClr val="003366"/>
              </a:buClr>
              <a:buFontTx/>
              <a:buAutoNum type="arabicPeriod"/>
            </a:pP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DERS SEÇİMİ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330073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7" name="Picture 2" descr="C:\Users\Asus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083" y="1885065"/>
            <a:ext cx="8748464" cy="4241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245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C:\Users\Asus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434" y="1845734"/>
            <a:ext cx="7315761" cy="449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34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SİTE TANITIMI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C:\Users\Asus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577" y="1845734"/>
            <a:ext cx="8839103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17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KAYIT YENİLEME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J:\toplantı\kayıt yenilem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37" y="1778925"/>
            <a:ext cx="7416824" cy="46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KAYIT YENİLEME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00101" y="2424398"/>
            <a:ext cx="88807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1. Bankaya açık öğretim lisesi kayıt yenileme ücreti yatırılır.</a:t>
            </a:r>
          </a:p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2. Öğrenci silik durumdaysa dekontu halk eğitime götürür.</a:t>
            </a:r>
          </a:p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3. Silik değilse bir süre sonra aktif döneme kayıt yenilemesi otomatik yapılır.</a:t>
            </a:r>
          </a:p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4. Ders seçimi açıldığında ders seçimi yapılır.</a:t>
            </a:r>
          </a:p>
        </p:txBody>
      </p:sp>
    </p:spTree>
    <p:extLst>
      <p:ext uri="{BB962C8B-B14F-4D97-AF65-F5344CB8AC3E}">
        <p14:creationId xmlns:p14="http://schemas.microsoft.com/office/powerpoint/2010/main" val="91848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058401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DERS SEÇME İŞLEMİ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47495" y="2028195"/>
            <a:ext cx="1512887" cy="1081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ORTAK</a:t>
            </a:r>
            <a:b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(ZORUNLU)</a:t>
            </a:r>
          </a:p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DERSLER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660247" y="3557882"/>
            <a:ext cx="1872208" cy="149906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MUAF VEYA </a:t>
            </a:r>
          </a:p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BAŞARILI</a:t>
            </a:r>
          </a:p>
          <a:p>
            <a:pPr algn="ctr"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OLMALI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15974" y="2028195"/>
            <a:ext cx="1512888" cy="1081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SEÇMELİ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DERSLER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97645" y="3591133"/>
            <a:ext cx="1872208" cy="149906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YETERİ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KADAR 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SEÇMELİ </a:t>
            </a:r>
          </a:p>
          <a:p>
            <a:pPr algn="ctr">
              <a:defRPr/>
            </a:pPr>
            <a:r>
              <a:rPr lang="tr-T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DERSİ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18707" y="5572044"/>
            <a:ext cx="7871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Muaf olmak için 3 defa sınava girilmeli, Türk Dili ve Edebiyatı muaf olunmaz.</a:t>
            </a:r>
          </a:p>
        </p:txBody>
      </p:sp>
    </p:spTree>
    <p:extLst>
      <p:ext uri="{BB962C8B-B14F-4D97-AF65-F5344CB8AC3E}">
        <p14:creationId xmlns:p14="http://schemas.microsoft.com/office/powerpoint/2010/main" val="2388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DERS SEÇME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C:\Users\Asus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967" y="1845734"/>
            <a:ext cx="7303026" cy="4242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8062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DERS SEÇME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6" name="Picture 2" descr="J:\toplantı\ders seçim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96" y="1845734"/>
            <a:ext cx="6293937" cy="46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5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DERS SEÇME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7" name="Picture 2" descr="C:\Users\Asus\Desktop\5.jpg"/>
          <p:cNvPicPr>
            <a:picLocks noChangeAspect="1" noChangeArrowheads="1"/>
          </p:cNvPicPr>
          <p:nvPr/>
        </p:nvPicPr>
        <p:blipFill rotWithShape="1">
          <a:blip r:embed="rId3" cstate="print"/>
          <a:srcRect l="7404" r="6317"/>
          <a:stretch/>
        </p:blipFill>
        <p:spPr bwMode="auto">
          <a:xfrm>
            <a:off x="5993476" y="1845734"/>
            <a:ext cx="6542116" cy="4247187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207821" y="2772619"/>
            <a:ext cx="5527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rgbClr val="000099"/>
                </a:solidFill>
              </a:rPr>
              <a:t>Ders seçimi yaparken ortak (zorunlu) dersler bitmeden seçmeli ders seçmiyoruz. 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rgbClr val="000099"/>
                </a:solidFill>
              </a:rPr>
              <a:t>Kaydet butonuyla otomatik seçim yapabiliriz.</a:t>
            </a:r>
            <a:br>
              <a:rPr lang="tr-TR" altLang="tr-TR" b="1" dirty="0">
                <a:solidFill>
                  <a:srgbClr val="000099"/>
                </a:solidFill>
              </a:rPr>
            </a:br>
            <a:r>
              <a:rPr lang="tr-TR" altLang="tr-TR" b="1" dirty="0">
                <a:solidFill>
                  <a:srgbClr val="000099"/>
                </a:solidFill>
              </a:rPr>
              <a:t> (ilk dönemler sisteme seçtirilebilir.)</a:t>
            </a:r>
          </a:p>
          <a:p>
            <a:pPr>
              <a:spcBef>
                <a:spcPct val="50000"/>
              </a:spcBef>
            </a:pPr>
            <a:endParaRPr lang="tr-TR" altLang="tr-T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7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BAZI ÖNEMLİ HATIRLATMALAR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42718" y="2199025"/>
            <a:ext cx="938728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Diploma lazım olduğunda halk eğitim merkezinden alınan öğrenci belgesi kullanılır.</a:t>
            </a: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Askerlik Şubesine EK C2 belgesi verilir.</a:t>
            </a: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Ders seçimi yapıldığında kitaplar kontrol edilir olmayan kitaplar işaretlenerek Halk Eğitimden alınır. Geçilen derslerin kitapları getirilip teslim edilir.</a:t>
            </a: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Yanlış kitaba çalışmamak için Kitapların içerikleri sitedekilerle karşılaştırılır.</a:t>
            </a: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Hiç kullanılmamış kitaplar ayrıca teslim edilerek yeniden kullanması sağlanır.</a:t>
            </a: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İş takvimi verilen tarihler sürekli değişebildiğinden site duyuruları sık sık ziyaret edilmelidir.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Adres ve telefon değişikliklerini mutlaka güncelleyin. SMS ve diploma için önemli.</a:t>
            </a:r>
          </a:p>
          <a:p>
            <a:pPr marL="742950" indent="-742950" eaLnBrk="1" hangingPunct="1">
              <a:spcBef>
                <a:spcPct val="50000"/>
              </a:spcBef>
            </a:pPr>
            <a:endParaRPr lang="tr-TR" altLang="tr-TR" sz="2000" b="1" dirty="0">
              <a:solidFill>
                <a:srgbClr val="000099"/>
              </a:solidFill>
            </a:endParaRP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endParaRPr lang="tr-TR" altLang="tr-TR" sz="2000" b="1" dirty="0">
              <a:solidFill>
                <a:srgbClr val="000099"/>
              </a:solidFill>
            </a:endParaRP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endParaRPr lang="tr-TR" altLang="tr-TR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     AÇIK ÖĞRETİM LİSESİ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UZAKTAN ÖĞRETİM TEKNOLOJİLERİNİ 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KULLANARAK 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ÖĞRETİM VEREN 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 HİZMETİ MERKEZİ SİSTEMLE YÜRÜTEN 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BİR ORTA ÖĞRETİM KURUMUDUR.</a:t>
            </a:r>
            <a:endParaRPr lang="tr-T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172152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MESAJLARA DİKKAT!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J:\toplantı\sayfa iç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39" y="1968192"/>
            <a:ext cx="8918351" cy="41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93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79" y="2946676"/>
            <a:ext cx="10058400" cy="1450757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 PARA YATIRMA</a:t>
            </a:r>
            <a:b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      İŞLEMİ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5" name="Picture 2" descr="J:\toplantı\bankamatik zira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23" y="178229"/>
            <a:ext cx="5432648" cy="59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26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79" y="2946676"/>
            <a:ext cx="10058400" cy="1450757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 YAYGIN EĞİTİM</a:t>
            </a:r>
            <a:b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SMS SERVİSLERİ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pic>
        <p:nvPicPr>
          <p:cNvPr id="6" name="Picture 2" descr="D:\1. HALK EĞİTİM\AÇIKÖĞRETİM\sms bilgilendir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284" y="178229"/>
            <a:ext cx="6028333" cy="5981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710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YAYGIN EĞİTİM SMS SERVİSLERİ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41665" y="2296960"/>
            <a:ext cx="8523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800" b="1" dirty="0">
                <a:solidFill>
                  <a:srgbClr val="00B0F0"/>
                </a:solidFill>
              </a:rPr>
              <a:t>Telefonlarınıza uygulamamızı kurarak bir çok işlem ve takibinizi uygulamadan yapabilirsiniz.</a:t>
            </a:r>
          </a:p>
          <a:p>
            <a:pPr algn="ctr">
              <a:spcBef>
                <a:spcPct val="50000"/>
              </a:spcBef>
            </a:pPr>
            <a:endParaRPr lang="tr-TR" altLang="tr-TR" sz="28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Kurduğunuz uygulamanın resmi uygulama olup olmadığına dikkat ediniz, resmi olmayan uygulamaları dolandırıcılık ya da alışveriş mağduru olmamak için kullanmayınız.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12144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KİTAP BİLGİSİ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267208" y="2628921"/>
            <a:ext cx="8755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Yanlış kitaba çalışmamak için değişen kitapları sistemden sürekli takip ediniz. </a:t>
            </a:r>
          </a:p>
          <a:p>
            <a:pPr>
              <a:spcBef>
                <a:spcPct val="50000"/>
              </a:spcBef>
            </a:pPr>
            <a:endParaRPr lang="tr-TR" altLang="tr-T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Kitap almaya gelirken eski kitaplarınızı mutlaka yanınızda getiriniz.</a:t>
            </a:r>
          </a:p>
          <a:p>
            <a:pPr>
              <a:spcBef>
                <a:spcPct val="50000"/>
              </a:spcBef>
            </a:pPr>
            <a:endParaRPr lang="tr-TR" altLang="tr-T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</a:rPr>
              <a:t>Eski kitapları teslim ederken hiç kullanmadıklarınızı yeniden kullanım için ayrıca teslim ediniz.</a:t>
            </a:r>
          </a:p>
        </p:txBody>
      </p:sp>
    </p:spTree>
    <p:extLst>
      <p:ext uri="{BB962C8B-B14F-4D97-AF65-F5344CB8AC3E}">
        <p14:creationId xmlns:p14="http://schemas.microsoft.com/office/powerpoint/2010/main" val="3340926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SON SÖZ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99607" y="2199025"/>
            <a:ext cx="85150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000" b="1" dirty="0">
                <a:solidFill>
                  <a:srgbClr val="FF0000"/>
                </a:solidFill>
              </a:rPr>
              <a:t>15 yaşından gün alanların kimliğinde fotoğraf olmasa sınava alınmazlar.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Oldukça fazla söz söylemeye çalıştık ama her şeyi söyleyemedik. 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Biz bir anahtar tutuşturduk elinize sadece. Gerisi size kaldı. 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Sitelerimizi inceleyerek araştırarak bilmediğiniz bir çok konuya ulaşacaksınız.</a:t>
            </a:r>
          </a:p>
        </p:txBody>
      </p:sp>
    </p:spTree>
    <p:extLst>
      <p:ext uri="{BB962C8B-B14F-4D97-AF65-F5344CB8AC3E}">
        <p14:creationId xmlns:p14="http://schemas.microsoft.com/office/powerpoint/2010/main" val="2912671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SON SÖZ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6413" y="1459886"/>
            <a:ext cx="1019971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 sz="4800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 b="1" dirty="0">
                <a:solidFill>
                  <a:schemeClr val="accent2">
                    <a:lumMod val="75000"/>
                  </a:schemeClr>
                </a:solidFill>
              </a:rPr>
              <a:t>Katılımınızdan dolayı teşekkür ediyoruz,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 b="1" dirty="0">
                <a:solidFill>
                  <a:schemeClr val="accent2">
                    <a:lumMod val="75000"/>
                  </a:schemeClr>
                </a:solidFill>
              </a:rPr>
              <a:t>Başarılar diliyoruz…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4000" b="1" dirty="0">
                <a:solidFill>
                  <a:schemeClr val="accent2">
                    <a:lumMod val="75000"/>
                  </a:schemeClr>
                </a:solidFill>
              </a:rPr>
              <a:t>Ahmet KORKMAZ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4000" b="1" dirty="0">
                <a:solidFill>
                  <a:schemeClr val="accent2">
                    <a:lumMod val="75000"/>
                  </a:schemeClr>
                </a:solidFill>
              </a:rPr>
              <a:t>Müdür Yardımcısı</a:t>
            </a:r>
          </a:p>
        </p:txBody>
      </p:sp>
    </p:spTree>
    <p:extLst>
      <p:ext uri="{BB962C8B-B14F-4D97-AF65-F5344CB8AC3E}">
        <p14:creationId xmlns:p14="http://schemas.microsoft.com/office/powerpoint/2010/main" val="32176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 AÇIK ÖĞRETİM LİSESİNİN AMACI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128491" y="2510752"/>
            <a:ext cx="98002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İLKÖĞRETİMİNİ TAMAMLAYAN ANCAK ORTA ÖĞRETİME DEVAM ETMEYENLER İLE ORTA ÖĞRETİMDEN AYRILANLARA ÖĞRENİM GÖRME FIRSATI VERMEK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ORTA ÖĞRETİM DÜZEYİNDE FIRSAT VE İMKAN EŞİTLİĞİNE ,TOPLUMUN EĞİTİM SEVİYESİNİN YÜKSELTİLMESİNE VE GÜÇLENDİRİLMESİNE KATKI SAĞLAMAK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ÖĞRENCİLERİ YÜKSEK ÖĞRETİME HAZIRLAMAK</a:t>
            </a:r>
          </a:p>
          <a:p>
            <a:pPr marL="457200" indent="-457200">
              <a:buFont typeface="+mj-lt"/>
              <a:buAutoNum type="arabicPeriod"/>
            </a:pPr>
            <a:endParaRPr lang="tr-TR" b="1" dirty="0">
              <a:solidFill>
                <a:srgbClr val="FFC000"/>
              </a:solidFill>
            </a:endParaRP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170982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accent2"/>
                </a:solidFill>
                <a:latin typeface="Arial Unicode MS" pitchFamily="34" charset="-128"/>
              </a:rPr>
              <a:t>AÇIK ÖĞRETİM LİSESİNE KİMLER BAŞVURABİLİR?</a:t>
            </a:r>
            <a:endParaRPr lang="tr-TR" sz="4000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186680" y="1895611"/>
            <a:ext cx="8968999" cy="4521815"/>
          </a:xfrm>
        </p:spPr>
        <p:txBody>
          <a:bodyPr>
            <a:normAutofit/>
          </a:bodyPr>
          <a:lstStyle/>
          <a:p>
            <a:pPr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İLKÖĞRETİM OKULU/ ORTAOKUL MEZUNU OLANLAR,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HER TÜR ORTA ÖĞRETİM DÜZEYİNDEKİ GENEL LİSELERDEN AYRILANLAR,</a:t>
            </a:r>
          </a:p>
          <a:p>
            <a:pPr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YURT DIŞINDA ÖĞRENİM GÖRMÜŞ    OLANLARDAN DENKLİK BELGESİNDE BELİRTİLEN ÖĞRENİM DÜZEYLERİNİ YUKARIDAKİ  ŞARTLARINDAN  BİRİNİ TAŞIYANLAR,</a:t>
            </a:r>
          </a:p>
          <a:p>
            <a:pPr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ÖĞRENİM DURUMLARI NE OLURSA OLSUN, ”ÖZRÜNDEN DOLAYI YÜZ YÜZE EĞİTİM ALAMAZ” RAPORU OLANLAR, </a:t>
            </a:r>
          </a:p>
          <a:p>
            <a:pPr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CEZAEVLERİNDE HÜKÜMLÜ BULUNANLAR </a:t>
            </a:r>
          </a:p>
          <a:p>
            <a:pPr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YURT DIŞINDA  İKAMET EDENLER DURUMLARINI BELGELEMEK ŞARTIYLA  AÇIK ÖĞRETİM LİSESİNE </a:t>
            </a:r>
          </a:p>
          <a:p>
            <a:pPr>
              <a:spcBef>
                <a:spcPct val="50000"/>
              </a:spcBef>
              <a:buClr>
                <a:srgbClr val="FF9966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GEÇİŞ YAPABİLİRLER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16083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B      KAYIT BAŞVURU YERLERİ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902950" y="1845734"/>
            <a:ext cx="9252730" cy="402336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endParaRPr lang="tr-TR" sz="28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tr-TR" sz="28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chemeClr val="accent2"/>
                </a:solidFill>
              </a:rPr>
              <a:t>AÇIK ÖĞRETİM LİSESİNE KAYITLAR, İŞ TAKVİMİNE GÖRE BELİRLENEN TARİHLER ARASINDA, İL VE İLÇELERDE BULUNAN</a:t>
            </a:r>
          </a:p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</a:rPr>
              <a:t>HALK EĞİTİM MERKEZLERİNDE</a:t>
            </a:r>
          </a:p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chemeClr val="accent2"/>
                </a:solidFill>
              </a:rPr>
              <a:t>YAPILMAKTADIR.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123397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AÇIK ÖĞRETİM LİSESİNDE EĞİTİM   ÖĞRETİM SİSTEMİ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902950" y="1845734"/>
            <a:ext cx="9252730" cy="402336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AÇIK ÖĞRETİM LİSESİNDE DERS GEÇME VE KREDİ SİSTEMİ UYGULANIR.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BİR ÖĞRETİM YILI  BİRBİRİNDEN BAĞIMSIZ 3 DÖNEMDEN OLUŞUR.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392195" y="2965993"/>
            <a:ext cx="1800225" cy="7921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1.DÖNEM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957763" y="2965994"/>
            <a:ext cx="1800225" cy="7921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2.DÖNEM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409064" y="2965992"/>
            <a:ext cx="1800225" cy="7921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3.DÖNEM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057103" y="3996257"/>
            <a:ext cx="4752975" cy="2205037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3. Dönem sınav tarihi itibariyle18 yaşından </a:t>
            </a:r>
          </a:p>
          <a:p>
            <a:pPr algn="ctr"/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gün alanlar bu dönemden yararlanabilir. </a:t>
            </a:r>
          </a:p>
          <a:p>
            <a:pPr algn="ctr"/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3. Dönem 18 yaşından büyüklerin </a:t>
            </a:r>
          </a:p>
          <a:p>
            <a:pPr algn="ctr"/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iki buçuk yılda mezun olabilmesi için </a:t>
            </a:r>
          </a:p>
          <a:p>
            <a:pPr algn="ctr"/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konulmuştur.</a:t>
            </a:r>
          </a:p>
        </p:txBody>
      </p:sp>
      <p:sp>
        <p:nvSpPr>
          <p:cNvPr id="5" name="Artı 4"/>
          <p:cNvSpPr/>
          <p:nvPr/>
        </p:nvSpPr>
        <p:spPr>
          <a:xfrm>
            <a:off x="4306687" y="3072993"/>
            <a:ext cx="498763" cy="5781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rtı 11"/>
          <p:cNvSpPr/>
          <p:nvPr/>
        </p:nvSpPr>
        <p:spPr>
          <a:xfrm>
            <a:off x="6834144" y="3085897"/>
            <a:ext cx="498763" cy="5781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Eşittir 12"/>
          <p:cNvSpPr/>
          <p:nvPr/>
        </p:nvSpPr>
        <p:spPr>
          <a:xfrm>
            <a:off x="9377457" y="3010179"/>
            <a:ext cx="1172094" cy="7037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AÇIK ÖĞRETİM LİSESİ SINAVLARI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003366" y="1845734"/>
            <a:ext cx="9725892" cy="402336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AÇIK ÖĞRETİM LİSELERİ DÖNEM SONLARINDA EĞİTİM TEKNOLOJİLERİ GENEL MÜDÜRLÜĞÜ ÖLÇME DEĞERLENDİRME VE AÇIK ÖĞRETİM KURUMLARI DAİRE BAŞKANLIĞININ BELİRLEDİĞİ OKULLARDA MERKEZİ SİSTEM SINAVIYLA ÇOKTAN SEÇMELİ TEST YÖNTEMİYLE YAPILMAKTADIR.</a:t>
            </a:r>
          </a:p>
          <a:p>
            <a:pPr>
              <a:spcBef>
                <a:spcPct val="50000"/>
              </a:spcBef>
            </a:pPr>
            <a:endParaRPr lang="tr-TR" alt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SINAVLARDA HER DERSTEN 20 SORU SORULMAKTADIR. Şimdilik Yanlış doğruyu götürmüyor. Doğru işaretlemeye dikkat edilmelidir. Soru kitapçığındaki açıklamalar bu söylediklerimizden farklı olabilir. Mutlaka okuyun.)</a:t>
            </a:r>
          </a:p>
          <a:p>
            <a:pPr>
              <a:spcBef>
                <a:spcPct val="50000"/>
              </a:spcBef>
            </a:pPr>
            <a:endParaRPr lang="tr-TR" alt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SINAVA GİRİŞ BELGESİ ADRESE GÖNDERİLMEZ. SINAVDAN 3-5 GÜN ÖNCE İNTERNETTEN  </a:t>
            </a:r>
            <a:r>
              <a:rPr lang="tr-TR" altLang="tr-TR" b="1" dirty="0">
                <a:solidFill>
                  <a:srgbClr val="FF0000"/>
                </a:solidFill>
              </a:rPr>
              <a:t>(</a:t>
            </a:r>
            <a:r>
              <a:rPr lang="tr-TR" altLang="tr-TR" b="1" u="sng" dirty="0">
                <a:solidFill>
                  <a:srgbClr val="FF0000"/>
                </a:solidFill>
              </a:rPr>
              <a:t>www.aol.meb .gov.tr)</a:t>
            </a:r>
            <a:r>
              <a:rPr lang="tr-TR" altLang="tr-TR" b="1" dirty="0">
                <a:solidFill>
                  <a:srgbClr val="FF0000"/>
                </a:solidFill>
              </a:rPr>
              <a:t>  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</a:rPr>
              <a:t>ÖĞRENCİ ŞİFRESİYLE GİRİLEREK ALINIR.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</p:spTree>
    <p:extLst>
      <p:ext uri="{BB962C8B-B14F-4D97-AF65-F5344CB8AC3E}">
        <p14:creationId xmlns:p14="http://schemas.microsoft.com/office/powerpoint/2010/main" val="95883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Unicode MS" pitchFamily="34" charset="-128"/>
              </a:rPr>
              <a:t>    ÖNEMLİ İŞLEMLER</a:t>
            </a:r>
            <a:endParaRPr lang="tr-TR" dirty="0"/>
          </a:p>
        </p:txBody>
      </p:sp>
      <p:pic>
        <p:nvPicPr>
          <p:cNvPr id="4" name="Picture 2" descr="C:\Users\ahmet korkmaz\Desktop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1" y="178229"/>
            <a:ext cx="1554657" cy="1559131"/>
          </a:xfrm>
          <a:prstGeom prst="rect">
            <a:avLst/>
          </a:prstGeom>
          <a:noFill/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261062" y="1968192"/>
            <a:ext cx="8894618" cy="4023360"/>
          </a:xfrm>
        </p:spPr>
        <p:txBody>
          <a:bodyPr>
            <a:normAutofit lnSpcReduction="10000"/>
          </a:bodyPr>
          <a:lstStyle/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Kayıt Yenilenir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Ders Seçimi yap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Ders kitaplarını al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Sınav yerini öğren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Sınava gir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Sonuçları siteden takip et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</a:rPr>
              <a:t>Sonra kayıt yenile </a:t>
            </a:r>
            <a:r>
              <a:rPr lang="tr-TR" altLang="tr-TR" sz="1400" b="1" dirty="0">
                <a:solidFill>
                  <a:schemeClr val="accent2">
                    <a:lumMod val="75000"/>
                  </a:schemeClr>
                </a:solidFill>
              </a:rPr>
              <a:t>(BAŞA DÖNÜYORUZ</a:t>
            </a:r>
            <a:r>
              <a:rPr lang="tr-TR" altLang="tr-TR" sz="1400" b="1" dirty="0">
                <a:solidFill>
                  <a:srgbClr val="FF0000"/>
                </a:solidFill>
              </a:rPr>
              <a:t>)</a:t>
            </a:r>
            <a:endParaRPr lang="tr-TR" altLang="tr-TR" sz="800" b="1" dirty="0">
              <a:solidFill>
                <a:srgbClr val="000099"/>
              </a:solidFill>
            </a:endParaRP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79" y="17373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04428161125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465493" y="1845733"/>
            <a:ext cx="4048299" cy="367453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Yaşı 18 ve üzerinde </a:t>
            </a:r>
          </a:p>
          <a:p>
            <a:pPr eaLnBrk="1" hangingPunct="1"/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olan öğrenciler,</a:t>
            </a:r>
          </a:p>
          <a:p>
            <a:pPr eaLnBrk="1" hangingPunct="1"/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Bu işlemleri </a:t>
            </a:r>
          </a:p>
          <a:p>
            <a:pPr eaLnBrk="1" hangingPunct="1"/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yılda 3 dönem, </a:t>
            </a:r>
          </a:p>
          <a:p>
            <a:pPr eaLnBrk="1" hangingPunct="1"/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18 yaşından küçükler </a:t>
            </a:r>
          </a:p>
          <a:p>
            <a:pPr eaLnBrk="1" hangingPunct="1"/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</a:rPr>
              <a:t>2 dönem yaparlar.</a:t>
            </a:r>
          </a:p>
        </p:txBody>
      </p:sp>
    </p:spTree>
    <p:extLst>
      <p:ext uri="{BB962C8B-B14F-4D97-AF65-F5344CB8AC3E}">
        <p14:creationId xmlns:p14="http://schemas.microsoft.com/office/powerpoint/2010/main" val="37109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eçmişe bakış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1173</Words>
  <Application>Microsoft Office PowerPoint</Application>
  <PresentationFormat>Geniş ekran</PresentationFormat>
  <Paragraphs>217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Wingdings</vt:lpstr>
      <vt:lpstr>Geçmişe bakış</vt:lpstr>
      <vt:lpstr>PowerPoint Sunusu</vt:lpstr>
      <vt:lpstr>           AÇIK ÖĞRETİM LİSESİ </vt:lpstr>
      <vt:lpstr>         AÇIK ÖĞRETİM LİSESİ</vt:lpstr>
      <vt:lpstr>     AÇIK ÖĞRETİM LİSESİNİN AMACI</vt:lpstr>
      <vt:lpstr>AÇIK ÖĞRETİM LİSESİNE KİMLER BAŞVURABİLİR?</vt:lpstr>
      <vt:lpstr>B      KAYIT BAŞVURU YERLERİ</vt:lpstr>
      <vt:lpstr>   AÇIK ÖĞRETİM LİSESİNDE EĞİTİM   ÖĞRETİM SİSTEMİ</vt:lpstr>
      <vt:lpstr>    AÇIK ÖĞRETİM LİSESİ SINAVLARI</vt:lpstr>
      <vt:lpstr>    ÖNEMLİ İŞLEMLER</vt:lpstr>
      <vt:lpstr>    KAÇ YILDA (DÖNEMDE) MEZUN OLUNUR?</vt:lpstr>
      <vt:lpstr>    DERS SEÇME İŞLEMİ</vt:lpstr>
      <vt:lpstr>    AÇIK ÖĞRETİM LİSESİ</vt:lpstr>
      <vt:lpstr>    AÇIK ÖĞRETİM LİSESİ</vt:lpstr>
      <vt:lpstr>    AÇIK ÖĞRETİM LİSESİ</vt:lpstr>
      <vt:lpstr>    AÖL İLETİŞİM BİLGİLERİ</vt:lpstr>
      <vt:lpstr>    SİTE TANITIMI</vt:lpstr>
      <vt:lpstr>    SİTE TANITIMI</vt:lpstr>
      <vt:lpstr>    SİTE TANITIMI</vt:lpstr>
      <vt:lpstr>    SİTE TANITIMI</vt:lpstr>
      <vt:lpstr>    SİTE TANITIMI</vt:lpstr>
      <vt:lpstr>    SİTE TANITIMI</vt:lpstr>
      <vt:lpstr>    SİTE TANITIMI</vt:lpstr>
      <vt:lpstr>    KAYIT YENİLEME</vt:lpstr>
      <vt:lpstr>    KAYIT YENİLEME</vt:lpstr>
      <vt:lpstr>    DERS SEÇME İŞLEMİ</vt:lpstr>
      <vt:lpstr>    DERS SEÇME</vt:lpstr>
      <vt:lpstr>    DERS SEÇME</vt:lpstr>
      <vt:lpstr>    DERS SEÇME</vt:lpstr>
      <vt:lpstr>    BAZI ÖNEMLİ HATIRLATMALAR</vt:lpstr>
      <vt:lpstr>    MESAJLARA DİKKAT!</vt:lpstr>
      <vt:lpstr>     PARA YATIRMA           İŞLEMİ</vt:lpstr>
      <vt:lpstr>     YAYGIN EĞİTİM     SMS SERVİSLERİ</vt:lpstr>
      <vt:lpstr>    YAYGIN EĞİTİM SMS SERVİSLERİ</vt:lpstr>
      <vt:lpstr>    KİTAP BİLGİSİ</vt:lpstr>
      <vt:lpstr>    SON SÖZ</vt:lpstr>
      <vt:lpstr>    SON SÖZ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DESKTOP2</dc:creator>
  <cp:lastModifiedBy>Ahmet KORKMAZ</cp:lastModifiedBy>
  <cp:revision>33</cp:revision>
  <dcterms:created xsi:type="dcterms:W3CDTF">2020-03-05T07:49:10Z</dcterms:created>
  <dcterms:modified xsi:type="dcterms:W3CDTF">2021-02-22T06:38:42Z</dcterms:modified>
</cp:coreProperties>
</file>